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apoDPP" panose="020B0600000101010101" charset="-127"/>
      <p:regular r:id="rId14"/>
    </p:embeddedFon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Cinzel Bold" panose="020B0600000101010101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12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3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1943100"/>
            <a:ext cx="9652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6600" y="3175000"/>
            <a:ext cx="2857500" cy="607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3119100" y="74168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0900" y="6438900"/>
            <a:ext cx="8382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3100" y="6629400"/>
            <a:ext cx="2921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05000" y="6096000"/>
            <a:ext cx="10782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42424"/>
                </a:solidFill>
                <a:latin typeface="Pretendard SemiBold"/>
              </a:rPr>
              <a:t>Spring MVC</a:t>
            </a:r>
            <a:r>
              <a:rPr lang="ko-KR" sz="2800" b="0" i="0" u="none" strike="noStrike">
                <a:solidFill>
                  <a:srgbClr val="242424"/>
                </a:solidFill>
                <a:ea typeface="Pretendard SemiBold"/>
              </a:rPr>
              <a:t>로</a:t>
            </a:r>
            <a:r>
              <a:rPr lang="en-US" sz="2800" b="0" i="0" u="none" strike="noStrike">
                <a:solidFill>
                  <a:srgbClr val="242424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SemiBold"/>
              </a:rPr>
              <a:t>구현하는</a:t>
            </a:r>
            <a:r>
              <a:rPr lang="en-US" sz="2800" b="0" i="0" u="none" strike="noStrike">
                <a:solidFill>
                  <a:srgbClr val="242424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SemiBold"/>
              </a:rPr>
              <a:t>음악</a:t>
            </a:r>
            <a:r>
              <a:rPr lang="en-US" sz="2800" b="0" i="0" u="none" strike="noStrike">
                <a:solidFill>
                  <a:srgbClr val="242424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SemiBold"/>
              </a:rPr>
              <a:t>게시판</a:t>
            </a:r>
            <a:r>
              <a:rPr lang="en-US" sz="2800" b="0" i="0" u="none" strike="noStrike">
                <a:solidFill>
                  <a:srgbClr val="242424"/>
                </a:solidFill>
                <a:latin typeface="Pretendard SemiBold"/>
              </a:rPr>
              <a:t> CRUD </a:t>
            </a:r>
            <a:r>
              <a:rPr lang="ko-KR" sz="2800" b="0" i="0" u="none" strike="noStrike">
                <a:solidFill>
                  <a:srgbClr val="242424"/>
                </a:solidFill>
                <a:ea typeface="Pretendard SemiBold"/>
              </a:rPr>
              <a:t>사이트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5600" y="2146300"/>
            <a:ext cx="266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Pretendard Regular"/>
              </a:rPr>
              <a:t>202129058 </a:t>
            </a:r>
            <a:r>
              <a:rPr lang="ko-KR" sz="1800" b="0" i="0" u="none" strike="noStrike">
                <a:solidFill>
                  <a:srgbClr val="242424"/>
                </a:solidFill>
                <a:ea typeface="Pretendard Regular"/>
              </a:rPr>
              <a:t>임선우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4200" y="4775200"/>
            <a:ext cx="10896600" cy="1244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-100">
                <a:solidFill>
                  <a:srgbClr val="242424"/>
                </a:solidFill>
                <a:latin typeface="MapoDPP"/>
              </a:rPr>
              <a:t>JSP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300" y="8585200"/>
            <a:ext cx="16637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0200" y="8089900"/>
            <a:ext cx="660400" cy="977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8900" y="3594100"/>
            <a:ext cx="4648200" cy="537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필수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본인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이름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JOIN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조회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작성일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오름차순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정렬</a:t>
            </a:r>
          </a:p>
          <a:p>
            <a:pPr lvl="0" algn="l">
              <a:lnSpc>
                <a:spcPct val="141100"/>
              </a:lnSpc>
            </a:pPr>
            <a:endParaRPr lang="ko-KR" sz="2300" b="0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내용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- CommentMapper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통한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CRUD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-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게시글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상세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페이지에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목록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표시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-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즉시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새로고침하여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반영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- posts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테이블과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1:N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관계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200" y="3060700"/>
            <a:ext cx="6172200" cy="2362200"/>
          </a:xfrm>
          <a:prstGeom prst="rect">
            <a:avLst/>
          </a:prstGeom>
          <a:effectLst>
            <a:outerShdw blurRad="55634" dist="218171" dir="2700000">
              <a:srgbClr val="000000">
                <a:alpha val="1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5219700"/>
            <a:ext cx="6172200" cy="2755900"/>
          </a:xfrm>
          <a:prstGeom prst="rect">
            <a:avLst/>
          </a:prstGeom>
          <a:effectLst>
            <a:outerShdw blurRad="75374" dist="253942" dir="2700000">
              <a:srgbClr val="000000">
                <a:alpha val="19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7400" y="2895600"/>
            <a:ext cx="6172200" cy="2501900"/>
          </a:xfrm>
          <a:prstGeom prst="rect">
            <a:avLst/>
          </a:prstGeom>
          <a:effectLst>
            <a:outerShdw blurRad="62504" dist="231248" dir="2700000">
              <a:srgbClr val="000000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7400" y="6553200"/>
            <a:ext cx="3962400" cy="3060700"/>
          </a:xfrm>
          <a:prstGeom prst="rect">
            <a:avLst/>
          </a:prstGeom>
          <a:effectLst>
            <a:outerShdw blurRad="93596" dist="282979" dir="2700000">
              <a:srgbClr val="000000">
                <a:alpha val="7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8500" y="5283200"/>
            <a:ext cx="3721100" cy="1485900"/>
          </a:xfrm>
          <a:prstGeom prst="rect">
            <a:avLst/>
          </a:prstGeom>
          <a:effectLst>
            <a:outerShdw blurRad="22089" dist="137472" dir="2700000">
              <a:srgbClr val="000000">
                <a:alpha val="13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댓글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시스템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및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조회수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기능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454400"/>
            <a:ext cx="14097000" cy="182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8000" y="41783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배운점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000" y="37592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Spring MVC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의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구조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이해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계층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분리를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통한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유지보수성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향상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Criteria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패턴으로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offset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을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자동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계산하여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페이징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로직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재사용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5524500"/>
            <a:ext cx="14097000" cy="182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7581900"/>
            <a:ext cx="140970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느낀점</a:t>
            </a: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 &amp; </a:t>
            </a: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개선사항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8000" y="62357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어려웠던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0000" y="58293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비동기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처리와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Ajax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구현의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복잡성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(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노래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좋아요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페이징과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검색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연동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파라미터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처리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XML(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파일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경로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)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설정과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404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에러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48000" y="83058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향후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확장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0" y="78994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회원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시스템과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연동한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권한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관리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강화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여러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페이지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개발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(EX.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나만의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플레이리스트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반응형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디자인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적용으로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모바일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지원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5600" y="2171700"/>
            <a:ext cx="266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Pretendard Regular"/>
              </a:rPr>
              <a:t>202129508 </a:t>
            </a:r>
            <a:r>
              <a:rPr lang="ko-KR" sz="1800" b="0" i="0" u="none" strike="noStrike">
                <a:solidFill>
                  <a:srgbClr val="242424"/>
                </a:solidFill>
                <a:ea typeface="Pretendard Regular"/>
              </a:rPr>
              <a:t>임선우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1200" y="4267200"/>
            <a:ext cx="3213100" cy="327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11252200" y="5588000"/>
            <a:ext cx="5842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15290800" y="6692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5709900" y="66421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5824200" y="6235700"/>
            <a:ext cx="101600" cy="10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71700" y="4572000"/>
            <a:ext cx="9118600" cy="2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Spring MVC </a:t>
            </a: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기반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음원사이트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개발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프로젝트를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소개해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 </a:t>
            </a: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드렸습니다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4000" b="0" i="0" u="none" strike="noStrike">
              <a:solidFill>
                <a:srgbClr val="242424"/>
              </a:solidFill>
              <a:latin typeface="MapoDPP"/>
            </a:endParaRP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242424"/>
                </a:solidFill>
                <a:ea typeface="MapoDPP"/>
              </a:rPr>
              <a:t>감사합니다</a:t>
            </a:r>
            <a:r>
              <a:rPr lang="en-US" sz="4000" b="0" i="0" u="none" strike="noStrike">
                <a:solidFill>
                  <a:srgbClr val="242424"/>
                </a:solidFill>
                <a:latin typeface="MapoDPP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마무리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7900" y="7531100"/>
            <a:ext cx="6451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Pretendard Regular"/>
              </a:rPr>
              <a:t>https://github.com/LIMSEONU/JSP2/tree/main/LastDance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34000" y="-2667000"/>
            <a:ext cx="7632700" cy="1696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20800"/>
            <a:ext cx="21844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1943100"/>
            <a:ext cx="9652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325600" y="2171700"/>
            <a:ext cx="2667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00" y="5194300"/>
            <a:ext cx="14973300" cy="377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019800"/>
            <a:ext cx="15748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78100" y="57785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프로젝트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7500" y="58801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8100" y="68072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데이터베이스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8100" y="78359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게시판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기능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7500" y="69088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37500" y="79375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93300" y="57785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개발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환경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구조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2700" y="58801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93300" y="68072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CRUD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설계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500" y="7061200"/>
            <a:ext cx="15748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8089900"/>
            <a:ext cx="15748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7400" y="6032500"/>
            <a:ext cx="15748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7400" y="7061200"/>
            <a:ext cx="15748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4700" y="8089900"/>
            <a:ext cx="15748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893300" y="7835900"/>
            <a:ext cx="3416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느낀점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242424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242424"/>
                </a:solidFill>
                <a:ea typeface="Pretendard Bold"/>
              </a:rPr>
              <a:t>개선사항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52700" y="69088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52700" y="79375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242424"/>
                </a:solidFill>
                <a:latin typeface="Cinzel 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7500" y="3263900"/>
            <a:ext cx="151003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454400"/>
            <a:ext cx="14097000" cy="182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8000" y="41783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프로젝트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목적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000" y="37592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음원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스트리밍과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게시판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기능을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결합한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웹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서비스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개발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- Spring MVC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아키텍처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기반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실무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역량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강화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중심의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UI/UX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설계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구현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5524500"/>
            <a:ext cx="14097000" cy="1828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7581900"/>
            <a:ext cx="140970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프로젝트</a:t>
            </a: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8000" y="62357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주요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0000" y="58293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게시판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CRUD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포함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댓글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게시판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페이징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검색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  <a:p>
            <a:pPr lvl="0" algn="just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음원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스트리밍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기능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48000" y="8305800"/>
            <a:ext cx="3378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개발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환경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및</a:t>
            </a:r>
            <a:r>
              <a:rPr lang="en-US" sz="2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2300" b="0" i="0" u="none" strike="noStrike" spc="-100">
                <a:solidFill>
                  <a:srgbClr val="242424"/>
                </a:solidFill>
                <a:ea typeface="MapoDPP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5400" y="7899400"/>
            <a:ext cx="9194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개발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기간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: 2025.11.27 ~ 2025.12.10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기술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스택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: Spring MVC, MyBats, MariaDB, JSP/JSTL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- IDE: Spring Tool Suite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604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410200" y="-2362200"/>
            <a:ext cx="7670800" cy="169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1397000"/>
            <a:ext cx="1892300" cy="1892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0" y="8356600"/>
            <a:ext cx="6286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300" b="0" i="0" u="none" strike="noStrike" spc="-200">
                <a:solidFill>
                  <a:srgbClr val="FFFFFF"/>
                </a:solidFill>
                <a:ea typeface="MapoDPP"/>
              </a:rPr>
              <a:t>기술</a:t>
            </a:r>
            <a:r>
              <a:rPr lang="en-US" sz="3300" b="0" i="0" u="none" strike="noStrike" spc="-200">
                <a:solidFill>
                  <a:srgbClr val="FFFFFF"/>
                </a:solidFill>
                <a:latin typeface="MapoDPP"/>
              </a:rPr>
              <a:t> </a:t>
            </a:r>
            <a:r>
              <a:rPr lang="ko-KR" sz="3300" b="0" i="0" u="none" strike="noStrike" spc="-200">
                <a:solidFill>
                  <a:srgbClr val="FFFFFF"/>
                </a:solidFill>
                <a:ea typeface="MapoDPP"/>
              </a:rPr>
              <a:t>스택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800" y="977900"/>
            <a:ext cx="2603500" cy="238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7600" y="965200"/>
            <a:ext cx="5842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4800000">
            <a:off x="17183100" y="22479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0">
            <a:off x="17208500" y="17780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800000">
            <a:off x="14135100" y="1727200"/>
            <a:ext cx="1016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700" y="1854200"/>
            <a:ext cx="965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3429000"/>
            <a:ext cx="7226300" cy="6248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57600" y="1536700"/>
            <a:ext cx="101600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프로젝트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구조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및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스택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7700" y="2705100"/>
            <a:ext cx="6286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3300" b="0" i="0" u="none" strike="noStrike" spc="-200">
                <a:solidFill>
                  <a:srgbClr val="FFFFFF"/>
                </a:solidFill>
                <a:ea typeface="MapoDPP"/>
              </a:rPr>
              <a:t>프로젝트</a:t>
            </a:r>
            <a:r>
              <a:rPr lang="en-US" sz="3300" b="0" i="0" u="none" strike="noStrike" spc="-200">
                <a:solidFill>
                  <a:srgbClr val="FFFFFF"/>
                </a:solidFill>
                <a:latin typeface="MapoDPP"/>
              </a:rPr>
              <a:t> </a:t>
            </a:r>
            <a:r>
              <a:rPr lang="ko-KR" sz="3300" b="0" i="0" u="none" strike="noStrike" spc="-200">
                <a:solidFill>
                  <a:srgbClr val="FFFFFF"/>
                </a:solidFill>
                <a:ea typeface="MapoDPP"/>
              </a:rPr>
              <a:t>구조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8500" y="4216400"/>
            <a:ext cx="7696200" cy="381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18700" y="4813300"/>
            <a:ext cx="20955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Backend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Spring MVC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MyBatis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Database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MariaDB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HediSQL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44400" y="4813300"/>
            <a:ext cx="2235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Frontend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JSP / JSTL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HTML / CSS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JavaScript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Server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Apach Tomcat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57400" y="4813300"/>
            <a:ext cx="23749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Tools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STS3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HeidiSQL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Git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[ API ]</a:t>
            </a:r>
          </a:p>
          <a:p>
            <a:pPr marL="342900" lvl="0" indent="-342900" algn="l">
              <a:lnSpc>
                <a:spcPct val="132800"/>
              </a:lnSpc>
              <a:buClr>
                <a:srgbClr val="242424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Spotify Web API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데이터베이스</a:t>
            </a: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 </a:t>
            </a:r>
            <a:r>
              <a:rPr lang="ko-KR" sz="5300" b="0" i="0" u="none" strike="noStrike" spc="-100">
                <a:solidFill>
                  <a:srgbClr val="242424"/>
                </a:solidFill>
                <a:ea typeface="MapoDPP"/>
              </a:rPr>
              <a:t>설계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3746500"/>
            <a:ext cx="5918200" cy="574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800" y="5410200"/>
            <a:ext cx="8255000" cy="231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95900" y="2806700"/>
            <a:ext cx="7772400" cy="584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300" b="0" i="0" u="none" strike="noStrike" spc="-200">
                <a:solidFill>
                  <a:srgbClr val="FFFFFF"/>
                </a:solidFill>
                <a:latin typeface="MapoDPP"/>
              </a:rPr>
              <a:t>ERD (Entity Relationship Diagram)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1800" y="5930900"/>
            <a:ext cx="11544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users(1) -&gt; posts(N):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회원이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posts(1) -&gt; comments(N):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게시글에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users(1) -&gt; comments(N):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회원이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8300" y="3479800"/>
            <a:ext cx="4953000" cy="609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6100" y="3733800"/>
            <a:ext cx="45974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ea typeface="Pretendard Light"/>
              </a:rPr>
              <a:t>✏ 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내용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로그인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사용자만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작성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가능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카테고리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제목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내용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입력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작성자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정보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자동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저장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등록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후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목록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페이지로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이동</a:t>
            </a:r>
          </a:p>
          <a:p>
            <a:pPr lvl="0" algn="just">
              <a:lnSpc>
                <a:spcPct val="141100"/>
              </a:lnSpc>
            </a:pPr>
            <a:endParaRPr lang="ko-KR" sz="2200" b="0" i="0" u="none" strike="noStrike">
              <a:solidFill>
                <a:srgbClr val="242424"/>
              </a:solidFill>
              <a:ea typeface="Pretendard Light"/>
            </a:endParaRP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ea typeface="Pretendard Light"/>
              </a:rPr>
              <a:t>✏ 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처리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흐름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1.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세션에서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로그인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사용자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확인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2. PostVO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객체에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설정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3. PostService → PostMapper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호출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4. INSERT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쿼리</a:t>
            </a: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실행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42424"/>
                </a:solidFill>
                <a:latin typeface="Pretendard Light"/>
              </a:rPr>
              <a:t>  5. "redirect:/board/list" </a:t>
            </a:r>
            <a:r>
              <a:rPr lang="ko-KR" sz="2200" b="0" i="0" u="none" strike="noStrike">
                <a:solidFill>
                  <a:srgbClr val="242424"/>
                </a:solidFill>
                <a:ea typeface="Pretendard Light"/>
              </a:rPr>
              <a:t>리다이렉트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9800" y="16383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9500" y="952500"/>
            <a:ext cx="1016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CRUD - Create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4800" y="2349500"/>
            <a:ext cx="584200" cy="863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7900" y="4140200"/>
            <a:ext cx="5969000" cy="4749800"/>
          </a:xfrm>
          <a:prstGeom prst="rect">
            <a:avLst/>
          </a:prstGeom>
          <a:effectLst>
            <a:outerShdw blurRad="224960" dist="438710" dir="2700000">
              <a:srgbClr val="000000">
                <a:alpha val="8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6700" y="8064500"/>
            <a:ext cx="5753100" cy="1270000"/>
          </a:xfrm>
          <a:prstGeom prst="rect">
            <a:avLst/>
          </a:prstGeom>
          <a:effectLst>
            <a:outerShdw blurRad="16098" dist="117359" dir="2700000">
              <a:srgbClr val="000000">
                <a:alpha val="14000"/>
              </a:srgbClr>
            </a:outerShdw>
          </a:effectLst>
        </p:spPr>
      </p:pic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9300" y="3200400"/>
            <a:ext cx="4991100" cy="337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19000" y="838200"/>
            <a:ext cx="3581400" cy="328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numSld="999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8300" y="3479800"/>
            <a:ext cx="4953000" cy="609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16100" y="3733800"/>
            <a:ext cx="45974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조회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기능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목록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: </a:t>
            </a:r>
            <a:r>
              <a:rPr lang="ko-KR" sz="2200" b="0" i="0" u="none" strike="noStrike" dirty="0" err="1">
                <a:solidFill>
                  <a:srgbClr val="242424"/>
                </a:solidFill>
                <a:ea typeface="Pretendard Light"/>
              </a:rPr>
              <a:t>페이징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처리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(5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개씩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표시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상세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조회수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자동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증가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카테고리별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필터링</a:t>
            </a:r>
          </a:p>
          <a:p>
            <a:pPr lvl="0" algn="just">
              <a:lnSpc>
                <a:spcPct val="141100"/>
              </a:lnSpc>
            </a:pPr>
            <a:endParaRPr lang="ko-KR" sz="2200" b="0" i="0" u="none" strike="noStrike" dirty="0">
              <a:solidFill>
                <a:srgbClr val="242424"/>
              </a:solidFill>
              <a:ea typeface="Pretendard Light"/>
            </a:endParaRP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검색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기능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- 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제목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+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내용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LIKE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검색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-  </a:t>
            </a:r>
            <a:r>
              <a:rPr lang="en-US" sz="2200" b="0" i="0" u="none" strike="noStrike" dirty="0" err="1">
                <a:solidFill>
                  <a:srgbClr val="242424"/>
                </a:solidFill>
                <a:latin typeface="Pretendard Light"/>
              </a:rPr>
              <a:t>MyBatis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동적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쿼리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활용</a:t>
            </a:r>
          </a:p>
          <a:p>
            <a:pPr lvl="0" algn="just">
              <a:lnSpc>
                <a:spcPct val="141100"/>
              </a:lnSpc>
            </a:pPr>
            <a:endParaRPr lang="ko-KR" sz="2200" b="0" i="0" u="none" strike="noStrike" dirty="0">
              <a:solidFill>
                <a:srgbClr val="242424"/>
              </a:solidFill>
              <a:ea typeface="Pretendard Light"/>
            </a:endParaRP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</a:t>
            </a:r>
            <a:r>
              <a:rPr lang="ko-KR" sz="2200" b="0" i="0" u="none" strike="noStrike" dirty="0" err="1">
                <a:solidFill>
                  <a:srgbClr val="242424"/>
                </a:solidFill>
                <a:ea typeface="Pretendard Light"/>
              </a:rPr>
              <a:t>페이징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처리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-  Criteria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패턴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(offset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자동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계산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   -  </a:t>
            </a:r>
            <a:r>
              <a:rPr lang="en-US" sz="2200" b="0" i="0" u="none" strike="noStrike" dirty="0" err="1">
                <a:solidFill>
                  <a:srgbClr val="242424"/>
                </a:solidFill>
                <a:latin typeface="Pretendard Light"/>
              </a:rPr>
              <a:t>PageDTO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(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이전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/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다음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242424"/>
                </a:solidFill>
                <a:ea typeface="Pretendard Light"/>
              </a:rPr>
              <a:t>버튼</a:t>
            </a:r>
            <a:r>
              <a:rPr lang="en-US" sz="2200" b="0" i="0" u="none" strike="noStrike" dirty="0">
                <a:solidFill>
                  <a:srgbClr val="242424"/>
                </a:solidFill>
                <a:latin typeface="Pretendard Light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CRUD - Read + </a:t>
            </a: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검색</a:t>
            </a: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 + </a:t>
            </a:r>
            <a:r>
              <a:rPr lang="ko-KR" sz="5300" b="0" i="0" u="none" strike="noStrike" spc="-100">
                <a:solidFill>
                  <a:srgbClr val="FFFFFF"/>
                </a:solidFill>
                <a:ea typeface="MapoDPP"/>
              </a:rPr>
              <a:t>페이징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6100" y="3022600"/>
            <a:ext cx="4406900" cy="2120900"/>
          </a:xfrm>
          <a:prstGeom prst="rect">
            <a:avLst/>
          </a:prstGeom>
          <a:effectLst>
            <a:outerShdw blurRad="44704" dist="195569" dir="2700000">
              <a:srgbClr val="000000">
                <a:alpha val="1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500" y="3759200"/>
            <a:ext cx="3035300" cy="2298700"/>
          </a:xfrm>
          <a:prstGeom prst="rect">
            <a:avLst/>
          </a:prstGeom>
          <a:effectLst>
            <a:outerShdw blurRad="52391" dist="21171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7000" y="5626100"/>
            <a:ext cx="4254500" cy="1282700"/>
          </a:xfrm>
          <a:prstGeom prst="rect">
            <a:avLst/>
          </a:prstGeom>
          <a:effectLst>
            <a:outerShdw blurRad="16476" dist="118729" dir="2700000">
              <a:srgbClr val="000000">
                <a:alpha val="18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6000" y="6527800"/>
            <a:ext cx="4330700" cy="1993900"/>
          </a:xfrm>
          <a:prstGeom prst="rect">
            <a:avLst/>
          </a:prstGeom>
          <a:effectLst>
            <a:outerShdw blurRad="39354" dist="183494" dir="2700000">
              <a:srgbClr val="000000">
                <a:alpha val="21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8458200"/>
            <a:ext cx="3467100" cy="952500"/>
          </a:xfrm>
          <a:prstGeom prst="rect">
            <a:avLst/>
          </a:prstGeom>
          <a:effectLst>
            <a:outerShdw blurRad="8919" dist="87355" dir="2700000">
              <a:srgbClr val="000000">
                <a:alpha val="10000"/>
              </a:srgbClr>
            </a:outerShdw>
          </a:effectLst>
        </p:spPr>
      </p:pic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696700" y="5461000"/>
            <a:ext cx="54102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242424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8300" y="3479800"/>
            <a:ext cx="4953000" cy="609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03400" y="3657600"/>
            <a:ext cx="4597400" cy="560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ea typeface="Pretendard Light"/>
              </a:rPr>
              <a:t>✍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구현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내용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작성자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본인만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가능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제목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,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내용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,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카테고리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권한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검증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로직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적용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후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상세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페이지로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이동</a:t>
            </a:r>
          </a:p>
          <a:p>
            <a:pPr lvl="0" algn="just">
              <a:lnSpc>
                <a:spcPct val="141100"/>
              </a:lnSpc>
            </a:pPr>
            <a:endParaRPr lang="ko-KR" sz="2400" b="0" i="0" u="none" strike="noStrike">
              <a:solidFill>
                <a:srgbClr val="242424"/>
              </a:solidFill>
              <a:ea typeface="Pretendard Light"/>
            </a:endParaRP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처리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흐름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1.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게시글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번호로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기존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정보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조회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2.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세션과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작성자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ID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비교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(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권한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검증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)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3.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수정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폼에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기존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데이터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표시</a:t>
            </a:r>
          </a:p>
          <a:p>
            <a:pPr lvl="0" algn="just">
              <a:lnSpc>
                <a:spcPct val="141100"/>
              </a:lnSpc>
            </a:pP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  4. UPDATE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쿼리</a:t>
            </a:r>
            <a:r>
              <a:rPr lang="en-US" sz="2400" b="0" i="0" u="none" strike="noStrike">
                <a:solidFill>
                  <a:srgbClr val="242424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242424"/>
                </a:solidFill>
                <a:ea typeface="Pretendard Light"/>
              </a:rPr>
              <a:t>실행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800" y="3759200"/>
            <a:ext cx="7543800" cy="2679700"/>
          </a:xfrm>
          <a:prstGeom prst="rect">
            <a:avLst/>
          </a:prstGeom>
          <a:effectLst>
            <a:outerShdw blurRad="71782" dist="247817" dir="2700000">
              <a:srgbClr val="000000">
                <a:alpha val="6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00" y="6489700"/>
            <a:ext cx="4406900" cy="2578100"/>
          </a:xfrm>
          <a:prstGeom prst="rect">
            <a:avLst/>
          </a:prstGeom>
          <a:effectLst>
            <a:outerShdw blurRad="66072" dist="237758" dir="2700000">
              <a:srgbClr val="000000">
                <a:alpha val="13000"/>
              </a:srgbClr>
            </a:outerShdw>
          </a:effectLst>
        </p:spPr>
      </p:pic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90300" y="5156200"/>
            <a:ext cx="5473700" cy="3594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spc="-100">
                <a:solidFill>
                  <a:srgbClr val="FFFFFF"/>
                </a:solidFill>
                <a:latin typeface="MapoDPP"/>
              </a:rPr>
              <a:t>CRUD -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46100"/>
            <a:ext cx="16954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08600" y="-2463800"/>
            <a:ext cx="7670800" cy="1695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566900" y="2336800"/>
            <a:ext cx="265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Regular"/>
              </a:rPr>
              <a:t>동의과학대학교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300" y="8585200"/>
            <a:ext cx="1663700" cy="252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0200" y="8089900"/>
            <a:ext cx="660400" cy="977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73200" y="3340100"/>
            <a:ext cx="4152900" cy="588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내용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본인만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CASCADE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삭제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목록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페이지로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141100"/>
              </a:lnSpc>
            </a:pPr>
            <a:endParaRPr lang="ko-KR" sz="2300" b="0" i="0" u="none" strike="noStrike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처리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흐름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1.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게시글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번호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2.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권한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검증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(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작성자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or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3. DELETE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쿼리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실행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   → comments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테이블의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댓글도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자동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삭제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(FK CASCADE)</a:t>
            </a:r>
          </a:p>
          <a:p>
            <a:pPr lvl="0" algn="l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  4.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목록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페이지로</a:t>
            </a:r>
            <a:r>
              <a:rPr lang="en-US" sz="23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Regular"/>
              </a:rPr>
              <a:t>리다이렉트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1295400"/>
            <a:ext cx="1892300" cy="189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1752600"/>
            <a:ext cx="965200" cy="965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0700" y="3771900"/>
            <a:ext cx="7531100" cy="2260600"/>
          </a:xfrm>
          <a:prstGeom prst="rect">
            <a:avLst/>
          </a:prstGeom>
          <a:effectLst>
            <a:outerShdw blurRad="50778" dist="208431" dir="2700000">
              <a:srgbClr val="000000">
                <a:alpha val="1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2500" y="6489700"/>
            <a:ext cx="4572000" cy="1714500"/>
          </a:xfrm>
          <a:prstGeom prst="rect">
            <a:avLst/>
          </a:prstGeom>
          <a:effectLst>
            <a:outerShdw blurRad="29101" dist="157790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74300" y="4660900"/>
            <a:ext cx="6172200" cy="4102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57600" y="1536700"/>
            <a:ext cx="10883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spc="-100">
                <a:solidFill>
                  <a:srgbClr val="242424"/>
                </a:solidFill>
                <a:latin typeface="MapoDPP"/>
              </a:rPr>
              <a:t>CRUD - 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664</Words>
  <Application>Microsoft Office PowerPoint</Application>
  <PresentationFormat>사용자 지정</PresentationFormat>
  <Paragraphs>146</Paragraphs>
  <Slides>12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Arial</vt:lpstr>
      <vt:lpstr>MapoDPP</vt:lpstr>
      <vt:lpstr>Pretendard Light</vt:lpstr>
      <vt:lpstr>Pretendard Bold</vt:lpstr>
      <vt:lpstr>Cinzel Bold</vt:lpstr>
      <vt:lpstr>Calibri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임선우</dc:creator>
  <cp:lastModifiedBy>선우 임</cp:lastModifiedBy>
  <cp:revision>2</cp:revision>
  <dcterms:created xsi:type="dcterms:W3CDTF">2006-08-16T00:00:00Z</dcterms:created>
  <dcterms:modified xsi:type="dcterms:W3CDTF">2025-12-11T14:08:35Z</dcterms:modified>
</cp:coreProperties>
</file>